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5"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DC7C1-2532-44F5-85E6-5AEB04F3D43A}" v="469" dt="2022-05-18T15:11:40.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5357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9783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2229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4198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58434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043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8319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3581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5383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extLst>
      <p:ext uri="{BB962C8B-B14F-4D97-AF65-F5344CB8AC3E}">
        <p14:creationId xmlns:p14="http://schemas.microsoft.com/office/powerpoint/2010/main" xmlns="" val="243162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3746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extLst>
      <p:ext uri="{BB962C8B-B14F-4D97-AF65-F5344CB8AC3E}">
        <p14:creationId xmlns:p14="http://schemas.microsoft.com/office/powerpoint/2010/main" xmlns="" val="261988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6519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4558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8676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2365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4744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28528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59446" y="1467477"/>
            <a:ext cx="6815669" cy="970923"/>
          </a:xfrm>
        </p:spPr>
        <p:txBody>
          <a:bodyPr/>
          <a:lstStyle/>
          <a:p>
            <a:r>
              <a:rPr lang="el-GR" dirty="0">
                <a:cs typeface="Calibri Light"/>
              </a:rPr>
              <a:t>Καιρικά φαινόμενα</a:t>
            </a:r>
          </a:p>
        </p:txBody>
      </p:sp>
      <p:pic>
        <p:nvPicPr>
          <p:cNvPr id="2050" name="Picture 2" descr="D:\User_Data\User\Desktop\canada.jpg"/>
          <p:cNvPicPr>
            <a:picLocks noChangeAspect="1" noChangeArrowheads="1"/>
          </p:cNvPicPr>
          <p:nvPr/>
        </p:nvPicPr>
        <p:blipFill>
          <a:blip r:embed="rId2" cstate="print"/>
          <a:srcRect/>
          <a:stretch>
            <a:fillRect/>
          </a:stretch>
        </p:blipFill>
        <p:spPr bwMode="auto">
          <a:xfrm>
            <a:off x="2924433" y="2430163"/>
            <a:ext cx="6096000" cy="2257168"/>
          </a:xfrm>
          <a:prstGeom prst="rect">
            <a:avLst/>
          </a:prstGeom>
          <a:noFill/>
        </p:spPr>
      </p:pic>
    </p:spTree>
    <p:extLst>
      <p:ext uri="{BB962C8B-B14F-4D97-AF65-F5344CB8AC3E}">
        <p14:creationId xmlns:p14="http://schemas.microsoft.com/office/powerpoint/2010/main" xmlns="" val="232512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D09A96E-321A-D4E2-1513-1C21226E6B2F}"/>
              </a:ext>
            </a:extLst>
          </p:cNvPr>
          <p:cNvSpPr>
            <a:spLocks noGrp="1"/>
          </p:cNvSpPr>
          <p:nvPr>
            <p:ph type="title"/>
          </p:nvPr>
        </p:nvSpPr>
        <p:spPr>
          <a:xfrm>
            <a:off x="1295402" y="982132"/>
            <a:ext cx="9601196" cy="614936"/>
          </a:xfrm>
        </p:spPr>
        <p:txBody>
          <a:bodyPr>
            <a:normAutofit fontScale="90000"/>
          </a:bodyPr>
          <a:lstStyle/>
          <a:p>
            <a:r>
              <a:rPr lang="el-GR" b="1" dirty="0">
                <a:ea typeface="+mj-lt"/>
                <a:cs typeface="+mj-lt"/>
              </a:rPr>
              <a:t>Τα ακραία καιρικά φαινόμενα δεν είναι τυχαία</a:t>
            </a:r>
            <a:endParaRPr lang="el-GR" b="1"/>
          </a:p>
        </p:txBody>
      </p:sp>
      <p:sp>
        <p:nvSpPr>
          <p:cNvPr id="3" name="Θέση περιεχομένου 2">
            <a:extLst>
              <a:ext uri="{FF2B5EF4-FFF2-40B4-BE49-F238E27FC236}">
                <a16:creationId xmlns:a16="http://schemas.microsoft.com/office/drawing/2014/main" xmlns="" id="{6B53F76C-D088-7AA4-10F4-63ED4CC79DF3}"/>
              </a:ext>
            </a:extLst>
          </p:cNvPr>
          <p:cNvSpPr>
            <a:spLocks noGrp="1"/>
          </p:cNvSpPr>
          <p:nvPr>
            <p:ph idx="1"/>
          </p:nvPr>
        </p:nvSpPr>
        <p:spPr>
          <a:xfrm>
            <a:off x="877867" y="2431671"/>
            <a:ext cx="10498894" cy="3496387"/>
          </a:xfrm>
        </p:spPr>
        <p:txBody>
          <a:bodyPr>
            <a:normAutofit/>
          </a:bodyPr>
          <a:lstStyle/>
          <a:p>
            <a:pPr>
              <a:buSzPct val="114999"/>
            </a:pPr>
            <a:r>
              <a:rPr lang="el-GR" dirty="0">
                <a:ea typeface="+mn-lt"/>
                <a:cs typeface="+mn-lt"/>
              </a:rPr>
              <a:t>Όλοι έχουμε συνηθίσει όλο και περισσότερο να αναφέρονται ακραίες καιρικές συνθήκες τα τελευταία χρόνια. Αλλά αυτή η καλοκαιρινή σειρά δραματικών καιρικών φαινομένων είναι σημαντική: όχι μόνο δείχνει τι μπορεί να κάνει η υπερθέρμανση, αλλά και το πιθανό πρόβλημα μεγάλης κλίμακας που κρύβει η διαταραχή των ανέμων του πλανήτη και των ωκεάνιων ρευμάτων».</a:t>
            </a:r>
          </a:p>
          <a:p>
            <a:pPr>
              <a:buSzPct val="114999"/>
            </a:pPr>
            <a:r>
              <a:rPr lang="el-GR" dirty="0">
                <a:ea typeface="+mn-lt"/>
                <a:cs typeface="+mn-lt"/>
              </a:rPr>
              <a:t>Μόνο τους τελευταίους μήνες, παρατηρήσαμε υπερβολική ζέστη στη Δυτική Ευρώπη, τον Καναδά, την Αλάσκα, τις δυτικές Ηνωμένες Πολιτείες, το Τέξας, την Ιαπωνία και την Αλγερία, οι οποίες έθεσαν ένα νέο ρεκόρ θερμοκρασίας για την Αφρική.</a:t>
            </a:r>
            <a:endParaRPr lang="el-GR" dirty="0"/>
          </a:p>
        </p:txBody>
      </p:sp>
    </p:spTree>
    <p:extLst>
      <p:ext uri="{BB962C8B-B14F-4D97-AF65-F5344CB8AC3E}">
        <p14:creationId xmlns:p14="http://schemas.microsoft.com/office/powerpoint/2010/main" xmlns="" val="124866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343038F-FBFF-54CA-F9E0-E4A9250C795B}"/>
              </a:ext>
            </a:extLst>
          </p:cNvPr>
          <p:cNvSpPr>
            <a:spLocks noGrp="1"/>
          </p:cNvSpPr>
          <p:nvPr>
            <p:ph type="title"/>
          </p:nvPr>
        </p:nvSpPr>
        <p:spPr>
          <a:xfrm>
            <a:off x="1462415" y="982132"/>
            <a:ext cx="9434183" cy="980278"/>
          </a:xfrm>
        </p:spPr>
        <p:txBody>
          <a:bodyPr>
            <a:normAutofit fontScale="90000"/>
          </a:bodyPr>
          <a:lstStyle/>
          <a:p>
            <a:r>
              <a:rPr lang="el-GR" dirty="0">
                <a:ea typeface="+mj-lt"/>
                <a:cs typeface="+mj-lt"/>
              </a:rPr>
              <a:t>Ελλάδα, Σκανδιναβία, Σιβηρία υπέφεραν από ξηρασία και πυρκαγιές</a:t>
            </a:r>
            <a:endParaRPr lang="el-GR" dirty="0"/>
          </a:p>
        </p:txBody>
      </p:sp>
      <p:sp>
        <p:nvSpPr>
          <p:cNvPr id="3" name="Θέση περιεχομένου 2">
            <a:extLst>
              <a:ext uri="{FF2B5EF4-FFF2-40B4-BE49-F238E27FC236}">
                <a16:creationId xmlns:a16="http://schemas.microsoft.com/office/drawing/2014/main" xmlns="" id="{57EFC23F-8893-F73D-4B13-DD0BF50B1877}"/>
              </a:ext>
            </a:extLst>
          </p:cNvPr>
          <p:cNvSpPr>
            <a:spLocks noGrp="1"/>
          </p:cNvSpPr>
          <p:nvPr>
            <p:ph idx="1"/>
          </p:nvPr>
        </p:nvSpPr>
        <p:spPr>
          <a:xfrm>
            <a:off x="1399786" y="2786575"/>
            <a:ext cx="9361113" cy="3089292"/>
          </a:xfrm>
        </p:spPr>
        <p:txBody>
          <a:bodyPr>
            <a:normAutofit/>
          </a:bodyPr>
          <a:lstStyle/>
          <a:p>
            <a:r>
              <a:rPr lang="el-GR" dirty="0">
                <a:ea typeface="+mn-lt"/>
                <a:cs typeface="+mn-lt"/>
              </a:rPr>
              <a:t>Η Ελλάδα, η Σκανδιναβία, η Καλιφόρνια και η Σιβηρία υπέφεραν από ξηρασία και πυρκαγιές, ενώ η Ιαπωνία, οι ΗΠΑ, η Ευρώπη και η Ινδία χτυπήθηκαν με καταστροφικές πλημμύρες. Ότι η υπερθέρμανση του πλανήτη οδηγεί σε περισσότερες ακραίες θερμοκρασίες και αυτό έχει επιβεβαιωθεί πλέον από την παγκόσμια ανάλυση δεδομένων. Βλέπουμε πέντε φορές περισσότερες μηνιαίες αναφορές για υψηλές θερμοκρασίες - όπως ο "πιο ζεστός Ιούλιος στην ιστορία στην Καλιφόρνια" .</a:t>
            </a:r>
            <a:endParaRPr lang="el-GR" dirty="0"/>
          </a:p>
        </p:txBody>
      </p:sp>
    </p:spTree>
    <p:extLst>
      <p:ext uri="{BB962C8B-B14F-4D97-AF65-F5344CB8AC3E}">
        <p14:creationId xmlns:p14="http://schemas.microsoft.com/office/powerpoint/2010/main" xmlns="" val="329274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έδαφος, τοίχος, πέτρα, υπαίθριος&#10;&#10;Περιγραφή που δημιουργήθηκε αυτόματα">
            <a:extLst>
              <a:ext uri="{FF2B5EF4-FFF2-40B4-BE49-F238E27FC236}">
                <a16:creationId xmlns:a16="http://schemas.microsoft.com/office/drawing/2014/main" xmlns="" id="{D6CB3C81-5E2B-8EB7-E18E-F1F1E88BB2BF}"/>
              </a:ext>
            </a:extLst>
          </p:cNvPr>
          <p:cNvPicPr>
            <a:picLocks noChangeAspect="1"/>
          </p:cNvPicPr>
          <p:nvPr/>
        </p:nvPicPr>
        <p:blipFill>
          <a:blip r:embed="rId2" cstate="print"/>
          <a:stretch>
            <a:fillRect/>
          </a:stretch>
        </p:blipFill>
        <p:spPr>
          <a:xfrm>
            <a:off x="5549030" y="1359943"/>
            <a:ext cx="5665939" cy="3772771"/>
          </a:xfrm>
          <a:prstGeom prst="rect">
            <a:avLst/>
          </a:prstGeom>
        </p:spPr>
      </p:pic>
      <p:sp>
        <p:nvSpPr>
          <p:cNvPr id="3" name="TextBox 2">
            <a:extLst>
              <a:ext uri="{FF2B5EF4-FFF2-40B4-BE49-F238E27FC236}">
                <a16:creationId xmlns:a16="http://schemas.microsoft.com/office/drawing/2014/main" xmlns="" id="{8EF441F4-7657-CBED-03DD-976E206D9A58}"/>
              </a:ext>
            </a:extLst>
          </p:cNvPr>
          <p:cNvSpPr txBox="1"/>
          <p:nvPr/>
        </p:nvSpPr>
        <p:spPr>
          <a:xfrm>
            <a:off x="747387" y="1467633"/>
            <a:ext cx="469517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Ως</a:t>
            </a:r>
            <a:r>
              <a:rPr lang="en-US" sz="2400" dirty="0"/>
              <a:t> </a:t>
            </a:r>
            <a:r>
              <a:rPr lang="en-US" sz="2400" dirty="0" err="1"/>
              <a:t>μέρος</a:t>
            </a:r>
            <a:r>
              <a:rPr lang="en-US" sz="2400" dirty="0"/>
              <a:t> α</a:t>
            </a:r>
            <a:r>
              <a:rPr lang="en-US" sz="2400" dirty="0" err="1"/>
              <a:t>υτού</a:t>
            </a:r>
            <a:r>
              <a:rPr lang="en-US" sz="2400" dirty="0"/>
              <a:t> </a:t>
            </a:r>
            <a:r>
              <a:rPr lang="en-US" sz="2400" dirty="0" err="1"/>
              <a:t>του</a:t>
            </a:r>
            <a:r>
              <a:rPr lang="en-US" sz="2400" dirty="0"/>
              <a:t> </a:t>
            </a:r>
            <a:r>
              <a:rPr lang="en-US" sz="2400" dirty="0" err="1"/>
              <a:t>μοντέλου</a:t>
            </a:r>
            <a:r>
              <a:rPr lang="en-US" sz="2400" dirty="0"/>
              <a:t>, μπ</a:t>
            </a:r>
            <a:r>
              <a:rPr lang="en-US" sz="2400" dirty="0" err="1"/>
              <a:t>ορούμε</a:t>
            </a:r>
            <a:r>
              <a:rPr lang="en-US" sz="2400" dirty="0"/>
              <a:t> να ανα</a:t>
            </a:r>
            <a:r>
              <a:rPr lang="en-US" sz="2400" dirty="0" err="1"/>
              <a:t>μένουμε</a:t>
            </a:r>
            <a:r>
              <a:rPr lang="en-US" sz="2400" dirty="0"/>
              <a:t> π</a:t>
            </a:r>
            <a:r>
              <a:rPr lang="en-US" sz="2400" dirty="0" err="1"/>
              <a:t>ερισσότερες</a:t>
            </a:r>
            <a:r>
              <a:rPr lang="en-US" sz="2400" dirty="0"/>
              <a:t> </a:t>
            </a:r>
            <a:r>
              <a:rPr lang="en-US" sz="2400" dirty="0" err="1"/>
              <a:t>υψηλές</a:t>
            </a:r>
            <a:r>
              <a:rPr lang="en-US" sz="2400" dirty="0"/>
              <a:t> </a:t>
            </a:r>
            <a:r>
              <a:rPr lang="en-US" sz="2400" dirty="0" err="1"/>
              <a:t>θερμοκρ</a:t>
            </a:r>
            <a:r>
              <a:rPr lang="en-US" sz="2400" dirty="0"/>
              <a:t>α</a:t>
            </a:r>
            <a:r>
              <a:rPr lang="en-US" sz="2400" dirty="0" err="1"/>
              <a:t>σίες</a:t>
            </a:r>
            <a:r>
              <a:rPr lang="en-US" sz="2400" dirty="0"/>
              <a:t> π</a:t>
            </a:r>
            <a:r>
              <a:rPr lang="en-US" sz="2400" dirty="0" err="1"/>
              <a:t>ου</a:t>
            </a:r>
            <a:r>
              <a:rPr lang="en-US" sz="2400" dirty="0"/>
              <a:t> θα απ</a:t>
            </a:r>
            <a:r>
              <a:rPr lang="en-US" sz="2400" dirty="0" err="1"/>
              <a:t>οξηράνουν</a:t>
            </a:r>
            <a:r>
              <a:rPr lang="en-US" sz="2400" dirty="0"/>
              <a:t> τα </a:t>
            </a:r>
            <a:r>
              <a:rPr lang="en-US" sz="2400" dirty="0" err="1"/>
              <a:t>εδάφη</a:t>
            </a:r>
            <a:r>
              <a:rPr lang="en-US" sz="2400" dirty="0"/>
              <a:t> και θα π</a:t>
            </a:r>
            <a:r>
              <a:rPr lang="en-US" sz="2400" dirty="0" err="1"/>
              <a:t>ροκ</a:t>
            </a:r>
            <a:r>
              <a:rPr lang="en-US" sz="2400" dirty="0"/>
              <a:t>α</a:t>
            </a:r>
            <a:r>
              <a:rPr lang="en-US" sz="2400" dirty="0" err="1"/>
              <a:t>λέσουν</a:t>
            </a:r>
            <a:r>
              <a:rPr lang="en-US" sz="2400" dirty="0"/>
              <a:t> π</a:t>
            </a:r>
            <a:r>
              <a:rPr lang="en-US" sz="2400" dirty="0" err="1"/>
              <a:t>ερισσότερη</a:t>
            </a:r>
            <a:r>
              <a:rPr lang="en-US" sz="2400" dirty="0"/>
              <a:t> </a:t>
            </a:r>
            <a:r>
              <a:rPr lang="en-US" sz="2400" dirty="0" err="1"/>
              <a:t>ξηρ</a:t>
            </a:r>
            <a:r>
              <a:rPr lang="en-US" sz="2400" dirty="0"/>
              <a:t>α</a:t>
            </a:r>
            <a:r>
              <a:rPr lang="en-US" sz="2400" dirty="0" err="1"/>
              <a:t>σί</a:t>
            </a:r>
            <a:r>
              <a:rPr lang="en-US" sz="2400" dirty="0"/>
              <a:t>α και π</a:t>
            </a:r>
            <a:r>
              <a:rPr lang="en-US" sz="2400" dirty="0" err="1"/>
              <a:t>υρκ</a:t>
            </a:r>
            <a:r>
              <a:rPr lang="en-US" sz="2400" dirty="0"/>
              <a:t>α</a:t>
            </a:r>
            <a:r>
              <a:rPr lang="en-US" sz="2400" dirty="0" err="1"/>
              <a:t>γιές</a:t>
            </a:r>
            <a:r>
              <a:rPr lang="en-US" sz="2400" dirty="0"/>
              <a:t>. </a:t>
            </a:r>
            <a:r>
              <a:rPr lang="en-US" sz="2400" dirty="0" err="1"/>
              <a:t>Περιμένουμε</a:t>
            </a:r>
            <a:r>
              <a:rPr lang="en-US" sz="2400" dirty="0"/>
              <a:t> επ</a:t>
            </a:r>
            <a:r>
              <a:rPr lang="en-US" sz="2400" dirty="0" err="1"/>
              <a:t>ίσης</a:t>
            </a:r>
            <a:r>
              <a:rPr lang="en-US" sz="2400" dirty="0"/>
              <a:t> να </a:t>
            </a:r>
            <a:r>
              <a:rPr lang="en-US" sz="2400" dirty="0" err="1"/>
              <a:t>δούμε</a:t>
            </a:r>
            <a:r>
              <a:rPr lang="en-US" sz="2400" dirty="0"/>
              <a:t> π</a:t>
            </a:r>
            <a:r>
              <a:rPr lang="en-US" sz="2400" dirty="0" err="1"/>
              <a:t>ιο</a:t>
            </a:r>
            <a:r>
              <a:rPr lang="en-US" sz="2400" dirty="0"/>
              <a:t> α</a:t>
            </a:r>
            <a:r>
              <a:rPr lang="en-US" sz="2400" dirty="0" err="1"/>
              <a:t>κρ</a:t>
            </a:r>
            <a:r>
              <a:rPr lang="en-US" sz="2400" dirty="0"/>
              <a:t>αία φα</a:t>
            </a:r>
            <a:r>
              <a:rPr lang="en-US" sz="2400" dirty="0" err="1"/>
              <a:t>ινόμεν</a:t>
            </a:r>
            <a:r>
              <a:rPr lang="en-US" sz="2400" dirty="0"/>
              <a:t>α β</a:t>
            </a:r>
            <a:r>
              <a:rPr lang="en-US" sz="2400" dirty="0" err="1"/>
              <a:t>ροχής</a:t>
            </a:r>
            <a:r>
              <a:rPr lang="en-US" sz="2400" dirty="0"/>
              <a:t>, </a:t>
            </a:r>
            <a:r>
              <a:rPr lang="en-US" sz="2400" dirty="0" err="1"/>
              <a:t>δεδομένου</a:t>
            </a:r>
            <a:r>
              <a:rPr lang="en-US" sz="2400" dirty="0"/>
              <a:t> </a:t>
            </a:r>
            <a:r>
              <a:rPr lang="en-US" sz="2400" dirty="0" err="1"/>
              <a:t>ότι</a:t>
            </a:r>
            <a:r>
              <a:rPr lang="en-US" sz="2400" dirty="0"/>
              <a:t> </a:t>
            </a:r>
            <a:r>
              <a:rPr lang="en-US" sz="2400" dirty="0" err="1"/>
              <a:t>μι</a:t>
            </a:r>
            <a:r>
              <a:rPr lang="en-US" sz="2400" dirty="0"/>
              <a:t>α π</a:t>
            </a:r>
            <a:r>
              <a:rPr lang="en-US" sz="2400" dirty="0" err="1"/>
              <a:t>ιο</a:t>
            </a:r>
            <a:r>
              <a:rPr lang="en-US" sz="2400" dirty="0"/>
              <a:t> </a:t>
            </a:r>
            <a:r>
              <a:rPr lang="en-US" sz="2400" dirty="0" err="1"/>
              <a:t>ζεστή</a:t>
            </a:r>
            <a:r>
              <a:rPr lang="en-US" sz="2400" dirty="0"/>
              <a:t> α</a:t>
            </a:r>
            <a:r>
              <a:rPr lang="en-US" sz="2400" dirty="0" err="1"/>
              <a:t>τμόσφ</a:t>
            </a:r>
            <a:r>
              <a:rPr lang="en-US" sz="2400" dirty="0"/>
              <a:t>α</a:t>
            </a:r>
            <a:r>
              <a:rPr lang="en-US" sz="2400" dirty="0" err="1"/>
              <a:t>ιρ</a:t>
            </a:r>
            <a:r>
              <a:rPr lang="en-US" sz="2400" dirty="0"/>
              <a:t>α μπ</a:t>
            </a:r>
            <a:r>
              <a:rPr lang="en-US" sz="2400" dirty="0" err="1"/>
              <a:t>ορεί</a:t>
            </a:r>
            <a:r>
              <a:rPr lang="en-US" sz="2400" dirty="0"/>
              <a:t> </a:t>
            </a:r>
            <a:r>
              <a:rPr lang="en-US" sz="2400" dirty="0" err="1"/>
              <a:t>στη</a:t>
            </a:r>
            <a:r>
              <a:rPr lang="en-US" sz="2400" dirty="0"/>
              <a:t> </a:t>
            </a:r>
            <a:r>
              <a:rPr lang="en-US" sz="2400" dirty="0" err="1"/>
              <a:t>συνέχει</a:t>
            </a:r>
            <a:r>
              <a:rPr lang="en-US" sz="2400" dirty="0"/>
              <a:t>α να απ</a:t>
            </a:r>
            <a:r>
              <a:rPr lang="en-US" sz="2400" dirty="0" err="1"/>
              <a:t>ελευθερώσει</a:t>
            </a:r>
            <a:r>
              <a:rPr lang="en-US" sz="2400" dirty="0"/>
              <a:t> π</a:t>
            </a:r>
            <a:r>
              <a:rPr lang="en-US" sz="2400" dirty="0" err="1"/>
              <a:t>ερισσότερη</a:t>
            </a:r>
            <a:r>
              <a:rPr lang="en-US" sz="2400" dirty="0"/>
              <a:t> </a:t>
            </a:r>
            <a:r>
              <a:rPr lang="en-US" sz="2400" dirty="0" err="1"/>
              <a:t>υγρ</a:t>
            </a:r>
            <a:r>
              <a:rPr lang="en-US" sz="2400" dirty="0"/>
              <a:t>α</a:t>
            </a:r>
            <a:r>
              <a:rPr lang="en-US" sz="2400" dirty="0" err="1"/>
              <a:t>σί</a:t>
            </a:r>
            <a:r>
              <a:rPr lang="en-US" sz="2400" dirty="0"/>
              <a:t>α.</a:t>
            </a:r>
          </a:p>
        </p:txBody>
      </p:sp>
    </p:spTree>
    <p:extLst>
      <p:ext uri="{BB962C8B-B14F-4D97-AF65-F5344CB8AC3E}">
        <p14:creationId xmlns:p14="http://schemas.microsoft.com/office/powerpoint/2010/main" xmlns="" val="259541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86A120-B916-9216-FBA5-697F1CF8CA1D}"/>
              </a:ext>
            </a:extLst>
          </p:cNvPr>
          <p:cNvSpPr>
            <a:spLocks noGrp="1"/>
          </p:cNvSpPr>
          <p:nvPr>
            <p:ph type="title"/>
          </p:nvPr>
        </p:nvSpPr>
        <p:spPr/>
        <p:txBody>
          <a:bodyPr/>
          <a:lstStyle/>
          <a:p>
            <a:pPr algn="l">
              <a:spcBef>
                <a:spcPct val="20000"/>
              </a:spcBef>
              <a:spcAft>
                <a:spcPts val="600"/>
              </a:spcAft>
            </a:pPr>
            <a:r>
              <a:rPr lang="el-GR" dirty="0"/>
              <a:t>       Η δυναμική του καιρού αλλάζει</a:t>
            </a:r>
            <a:endParaRPr lang="el-GR" dirty="0">
              <a:ea typeface="+mj-lt"/>
              <a:cs typeface="+mj-lt"/>
            </a:endParaRPr>
          </a:p>
          <a:p>
            <a:endParaRPr lang="el-GR" dirty="0"/>
          </a:p>
        </p:txBody>
      </p:sp>
      <p:sp>
        <p:nvSpPr>
          <p:cNvPr id="3" name="Θέση περιεχομένου 2">
            <a:extLst>
              <a:ext uri="{FF2B5EF4-FFF2-40B4-BE49-F238E27FC236}">
                <a16:creationId xmlns:a16="http://schemas.microsoft.com/office/drawing/2014/main" xmlns="" id="{2EA569BA-9F77-19F9-20E2-FEC96FD6568F}"/>
              </a:ext>
            </a:extLst>
          </p:cNvPr>
          <p:cNvSpPr>
            <a:spLocks noGrp="1"/>
          </p:cNvSpPr>
          <p:nvPr>
            <p:ph idx="1"/>
          </p:nvPr>
        </p:nvSpPr>
        <p:spPr>
          <a:xfrm>
            <a:off x="856991" y="2588247"/>
            <a:ext cx="10488455" cy="3496388"/>
          </a:xfrm>
        </p:spPr>
        <p:txBody>
          <a:bodyPr vert="horz" lIns="91440" tIns="45720" rIns="91440" bIns="45720" rtlCol="0" anchor="t">
            <a:noAutofit/>
          </a:bodyPr>
          <a:lstStyle/>
          <a:p>
            <a:r>
              <a:rPr lang="el-GR" dirty="0">
                <a:ea typeface="+mn-lt"/>
                <a:cs typeface="+mn-lt"/>
              </a:rPr>
              <a:t>Μια συνολική αύξηση των βροχοπτώσεων έχει επίσης τεκμηριωθεί στα δεδομένα των μετεωρολογικών σταθμών. Αλλά υπάρχει κάτι πιο ενδιαφέρον που συμβαίνει και εδώ: Υπάρχουν όλο και περισσότερες ενδείξεις ότι η δυναμική του καιρού αλλάζει.</a:t>
            </a:r>
            <a:endParaRPr lang="el-GR"/>
          </a:p>
          <a:p>
            <a:pPr>
              <a:buSzPct val="114999"/>
            </a:pPr>
            <a:r>
              <a:rPr lang="el-GR" dirty="0">
                <a:ea typeface="+mn-lt"/>
                <a:cs typeface="+mn-lt"/>
              </a:rPr>
              <a:t> Στην πατρίδα μου στο </a:t>
            </a:r>
            <a:r>
              <a:rPr lang="el-GR" dirty="0" err="1">
                <a:ea typeface="+mn-lt"/>
                <a:cs typeface="+mn-lt"/>
              </a:rPr>
              <a:t>Πότσνταμ</a:t>
            </a:r>
            <a:r>
              <a:rPr lang="el-GR" dirty="0">
                <a:ea typeface="+mn-lt"/>
                <a:cs typeface="+mn-lt"/>
              </a:rPr>
              <a:t>, κοντά στο Βερολίνο - που διαθέτει έναν υψηλής ποιότητας μετεωρολογικό σταθμό με αδιάκοπα δεδομένα από το 1893, ο περασμένος Απρίλιος ήταν ο θερμότερος Απρίλιος από τότε που άρχισαν οι μετρήσεις και ο Μάιος ήταν ο θερμότερος Μάιος. Αν και ο Ιούνιος και ο Ιούλιος δεν έθεσαν νέα ρεκόρ - αυτά καταγράφηκαν το 2003 και το 2006 - ήταν επίσης πολύ ζεστοί μήνες.</a:t>
            </a:r>
            <a:endParaRPr lang="el-GR"/>
          </a:p>
        </p:txBody>
      </p:sp>
    </p:spTree>
    <p:extLst>
      <p:ext uri="{BB962C8B-B14F-4D97-AF65-F5344CB8AC3E}">
        <p14:creationId xmlns:p14="http://schemas.microsoft.com/office/powerpoint/2010/main" xmlns="" val="115491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CAD6F74-CC50-D5A8-DAFF-D498AD726CA3}"/>
              </a:ext>
            </a:extLst>
          </p:cNvPr>
          <p:cNvSpPr>
            <a:spLocks noGrp="1"/>
          </p:cNvSpPr>
          <p:nvPr>
            <p:ph type="title"/>
          </p:nvPr>
        </p:nvSpPr>
        <p:spPr/>
        <p:txBody>
          <a:bodyPr>
            <a:normAutofit fontScale="90000"/>
          </a:bodyPr>
          <a:lstStyle/>
          <a:p>
            <a:pPr algn="l">
              <a:spcBef>
                <a:spcPct val="20000"/>
              </a:spcBef>
              <a:spcAft>
                <a:spcPts val="600"/>
              </a:spcAft>
            </a:pPr>
            <a:r>
              <a:rPr lang="el-GR" dirty="0"/>
              <a:t>        </a:t>
            </a:r>
            <a:br>
              <a:rPr lang="el-GR" dirty="0"/>
            </a:br>
            <a:r>
              <a:rPr lang="el-GR" dirty="0"/>
              <a:t>Σταθερή αύξηση της θερμοκρασίας από το 1980</a:t>
            </a:r>
            <a:r>
              <a:rPr lang="en-US" dirty="0">
                <a:ea typeface="+mj-lt"/>
                <a:cs typeface="+mj-lt"/>
              </a:rPr>
              <a:t/>
            </a:r>
            <a:br>
              <a:rPr lang="en-US" dirty="0">
                <a:ea typeface="+mj-lt"/>
                <a:cs typeface="+mj-lt"/>
              </a:rPr>
            </a:br>
            <a:endParaRPr lang="en-US">
              <a:ea typeface="+mj-lt"/>
              <a:cs typeface="+mj-lt"/>
            </a:endParaRPr>
          </a:p>
        </p:txBody>
      </p:sp>
      <p:sp>
        <p:nvSpPr>
          <p:cNvPr id="3" name="Θέση περιεχομένου 2">
            <a:extLst>
              <a:ext uri="{FF2B5EF4-FFF2-40B4-BE49-F238E27FC236}">
                <a16:creationId xmlns:a16="http://schemas.microsoft.com/office/drawing/2014/main" xmlns="" id="{7756E76B-4F97-73D7-F78D-AE5250226041}"/>
              </a:ext>
            </a:extLst>
          </p:cNvPr>
          <p:cNvSpPr>
            <a:spLocks noGrp="1"/>
          </p:cNvSpPr>
          <p:nvPr>
            <p:ph idx="1"/>
          </p:nvPr>
        </p:nvSpPr>
        <p:spPr>
          <a:xfrm>
            <a:off x="846553" y="2473425"/>
            <a:ext cx="10613715" cy="3726031"/>
          </a:xfrm>
        </p:spPr>
        <p:txBody>
          <a:bodyPr>
            <a:normAutofit fontScale="85000" lnSpcReduction="20000"/>
          </a:bodyPr>
          <a:lstStyle/>
          <a:p>
            <a:r>
              <a:rPr lang="el-GR" dirty="0">
                <a:ea typeface="+mn-lt"/>
                <a:cs typeface="+mn-lt"/>
              </a:rPr>
              <a:t>Βλέπουμε μια σταθερή αύξηση της θερμοκρασίας κατά 2 βαθμούς Κελσίου στην ομαλή καμπύλη κλίματος από το 1980, παράλληλα με την υπερθέρμανση του πλανήτη, αλλά δύο φορές πιο γρήγορα. Αυτό είναι χαρακτηριστικό των ηπειρωτικών περιοχών. Οι ωκεάνιες περιοχές ζεσταίνονται λιγότερο λόγω της αποθήκευσης και εξάτμισης της θερμότητας.</a:t>
            </a:r>
            <a:endParaRPr lang="el-GR" dirty="0"/>
          </a:p>
          <a:p>
            <a:pPr>
              <a:buSzPct val="114999"/>
            </a:pPr>
            <a:r>
              <a:rPr lang="el-GR" dirty="0">
                <a:ea typeface="+mn-lt"/>
                <a:cs typeface="+mn-lt"/>
              </a:rPr>
              <a:t>Βλέπουμε επίσης ότι το 2018 καταγράφηκαν θερμοκρασίες κατά 4,3 βαθμούς πάνω από τη μέση τιμή των τελευταίων 30 ετών κατά τα οποία μετρήθηκαν τα δεδομένα και σχεδόν 2 βαθμούς πάνω από την ομαλότερη καμπύλη του κλίματος. Αυτό είναι μακράν η μεγαλύτερη απόκλιση σε σχέση με την καμπύλη του κλίματος. </a:t>
            </a:r>
          </a:p>
          <a:p>
            <a:pPr>
              <a:buSzPct val="114999"/>
            </a:pPr>
            <a:r>
              <a:rPr lang="el-GR" dirty="0">
                <a:ea typeface="+mn-lt"/>
                <a:cs typeface="+mn-lt"/>
              </a:rPr>
              <a:t>Ένας αφελής τρόπος για να εκτιμηθεί η συμβολή της κλιματικής αλλαγής στις υψηλές θερμοκρασίες θα ήταν κάτι τέτοιο: Η εξομαλυνθείσα καμπύλη δείχνει την επίδραση της υπερθέρμανσης του πλανήτη και η διασπορά των γκρίζων ράβδων γύρω από αυτή την καμπύλη είναι οι τυχαίες μεταβολές του καιρού. Ως εκ τούτου, λίγο περισσότερο από το ήμισυ των 4,3 βαθμών θα οφείλονταν στην υπερθέρμανση του πλανήτη, τα υπόλοιπα σε καιρικές συνθήκες</a:t>
            </a:r>
            <a:endParaRPr lang="el-GR"/>
          </a:p>
        </p:txBody>
      </p:sp>
    </p:spTree>
    <p:extLst>
      <p:ext uri="{BB962C8B-B14F-4D97-AF65-F5344CB8AC3E}">
        <p14:creationId xmlns:p14="http://schemas.microsoft.com/office/powerpoint/2010/main" xmlns="" val="210893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B461A2-5009-B36F-37B5-2505B8747C3E}"/>
              </a:ext>
            </a:extLst>
          </p:cNvPr>
          <p:cNvSpPr>
            <a:spLocks noGrp="1"/>
          </p:cNvSpPr>
          <p:nvPr>
            <p:ph type="title"/>
          </p:nvPr>
        </p:nvSpPr>
        <p:spPr>
          <a:xfrm>
            <a:off x="1378909" y="877749"/>
            <a:ext cx="9392429" cy="1418689"/>
          </a:xfrm>
        </p:spPr>
        <p:txBody>
          <a:bodyPr>
            <a:normAutofit/>
          </a:bodyPr>
          <a:lstStyle/>
          <a:p>
            <a:endParaRPr lang="el-GR" dirty="0">
              <a:ea typeface="+mj-lt"/>
              <a:cs typeface="+mj-lt"/>
            </a:endParaRPr>
          </a:p>
          <a:p>
            <a:endParaRPr lang="el-GR" dirty="0"/>
          </a:p>
          <a:p>
            <a:endParaRPr lang="el-GR"/>
          </a:p>
          <a:p>
            <a:endParaRPr lang="el-GR" dirty="0"/>
          </a:p>
        </p:txBody>
      </p:sp>
      <p:sp>
        <p:nvSpPr>
          <p:cNvPr id="3" name="Θέση περιεχομένου 2">
            <a:extLst>
              <a:ext uri="{FF2B5EF4-FFF2-40B4-BE49-F238E27FC236}">
                <a16:creationId xmlns:a16="http://schemas.microsoft.com/office/drawing/2014/main" xmlns="" id="{CA879888-187C-4C27-6F76-73F032A06C27}"/>
              </a:ext>
            </a:extLst>
          </p:cNvPr>
          <p:cNvSpPr>
            <a:spLocks noGrp="1"/>
          </p:cNvSpPr>
          <p:nvPr>
            <p:ph idx="1"/>
          </p:nvPr>
        </p:nvSpPr>
        <p:spPr>
          <a:xfrm>
            <a:off x="961374" y="2661315"/>
            <a:ext cx="9601196" cy="3318936"/>
          </a:xfrm>
        </p:spPr>
        <p:txBody>
          <a:bodyPr vert="horz" lIns="91440" tIns="45720" rIns="91440" bIns="45720" rtlCol="0" anchor="t">
            <a:noAutofit/>
          </a:bodyPr>
          <a:lstStyle/>
          <a:p>
            <a:pPr algn="ctr">
              <a:spcBef>
                <a:spcPct val="0"/>
              </a:spcBef>
              <a:spcAft>
                <a:spcPts val="0"/>
              </a:spcAft>
            </a:pPr>
            <a:r>
              <a:rPr lang="el-GR" sz="2800" dirty="0"/>
              <a:t>Αυτό δεν είναι μια κακή πρώτη εκτίμηση, αλλά πιθανότατα υποτιμά τη συμβολή της κλιματικής αλλαγής. Υπάρχουν όλο και περισσότερες ενδείξεις ότι ο «καιρός» δεν είναι απλώς τυχαίος αλλά έχει ήδη μεταβληθεί από την κλιματική αλλαγή. Αυτό είναι επί του παρόντος ένα από τα πιο καυτά θέματα στην έρευνα για το κλίμα. Η βασική ιδέα είναι ότι η ζώνη υψηλών ανέμων γύρω από το Βόρειο Ημισφαίριο που επηρεάζει σημαντικά τον καιρό μας στα μεσαία γεωγραφικά πλάτη - αλλάζει.</a:t>
            </a:r>
            <a:endParaRPr lang="el-GR" sz="2800" dirty="0">
              <a:ea typeface="+mn-lt"/>
              <a:cs typeface="+mn-lt"/>
            </a:endParaRPr>
          </a:p>
          <a:p>
            <a:pPr algn="ctr">
              <a:spcBef>
                <a:spcPct val="0"/>
              </a:spcBef>
              <a:spcAft>
                <a:spcPts val="0"/>
              </a:spcAft>
              <a:buSzPct val="114999"/>
            </a:pPr>
            <a:endParaRPr lang="el-GR" sz="2800" dirty="0">
              <a:ea typeface="+mn-lt"/>
              <a:cs typeface="+mn-lt"/>
            </a:endParaRPr>
          </a:p>
          <a:p>
            <a:pPr algn="ctr">
              <a:spcBef>
                <a:spcPct val="0"/>
              </a:spcBef>
              <a:spcAft>
                <a:spcPts val="0"/>
              </a:spcAft>
              <a:buSzPct val="114999"/>
            </a:pPr>
            <a:endParaRPr lang="el-GR" dirty="0">
              <a:ea typeface="+mn-lt"/>
              <a:cs typeface="+mn-lt"/>
            </a:endParaRPr>
          </a:p>
          <a:p>
            <a:pPr algn="ctr">
              <a:spcBef>
                <a:spcPct val="0"/>
              </a:spcBef>
              <a:spcAft>
                <a:spcPts val="0"/>
              </a:spcAft>
              <a:buSzPct val="114999"/>
            </a:pPr>
            <a:endParaRPr lang="el-GR" dirty="0">
              <a:ea typeface="+mn-lt"/>
              <a:cs typeface="+mn-lt"/>
            </a:endParaRPr>
          </a:p>
        </p:txBody>
      </p:sp>
      <p:sp>
        <p:nvSpPr>
          <p:cNvPr id="4" name="TextBox 3">
            <a:extLst>
              <a:ext uri="{FF2B5EF4-FFF2-40B4-BE49-F238E27FC236}">
                <a16:creationId xmlns:a16="http://schemas.microsoft.com/office/drawing/2014/main" xmlns="" id="{68C4D0E3-1FFB-7439-D8E2-5B6CB2A7BD47}"/>
              </a:ext>
            </a:extLst>
          </p:cNvPr>
          <p:cNvSpPr txBox="1"/>
          <p:nvPr/>
        </p:nvSpPr>
        <p:spPr>
          <a:xfrm>
            <a:off x="1624209" y="1331935"/>
            <a:ext cx="8672185"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4400" dirty="0">
                <a:solidFill>
                  <a:srgbClr val="262626"/>
                </a:solidFill>
                <a:cs typeface="Segoe UI"/>
              </a:rPr>
              <a:t>Ο καιρός δεν </a:t>
            </a:r>
            <a:r>
              <a:rPr lang="el-GR" sz="4400" dirty="0" smtClean="0">
                <a:solidFill>
                  <a:srgbClr val="262626"/>
                </a:solidFill>
                <a:cs typeface="Segoe UI"/>
              </a:rPr>
              <a:t>είναι</a:t>
            </a:r>
            <a:r>
              <a:rPr lang="el-GR" sz="4400" dirty="0">
                <a:solidFill>
                  <a:srgbClr val="262626"/>
                </a:solidFill>
                <a:cs typeface="Segoe UI"/>
              </a:rPr>
              <a:t> απλώς... τυχαίος</a:t>
            </a:r>
          </a:p>
          <a:p>
            <a:pPr algn="ctr"/>
            <a:r>
              <a:rPr lang="el-GR" dirty="0">
                <a:cs typeface="Segoe UI"/>
              </a:rPr>
              <a:t>​</a:t>
            </a:r>
          </a:p>
        </p:txBody>
      </p:sp>
    </p:spTree>
    <p:extLst>
      <p:ext uri="{BB962C8B-B14F-4D97-AF65-F5344CB8AC3E}">
        <p14:creationId xmlns:p14="http://schemas.microsoft.com/office/powerpoint/2010/main" xmlns="" val="174051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χλόη, ουρανός, υπαίθριος, πεδίο&#10;&#10;Περιγραφή που δημιουργήθηκε αυτόματα">
            <a:extLst>
              <a:ext uri="{FF2B5EF4-FFF2-40B4-BE49-F238E27FC236}">
                <a16:creationId xmlns:a16="http://schemas.microsoft.com/office/drawing/2014/main" xmlns="" id="{8C0498D5-2B0D-1F99-F321-2E7CAECD6DCD}"/>
              </a:ext>
            </a:extLst>
          </p:cNvPr>
          <p:cNvPicPr>
            <a:picLocks noChangeAspect="1"/>
          </p:cNvPicPr>
          <p:nvPr/>
        </p:nvPicPr>
        <p:blipFill>
          <a:blip r:embed="rId2" cstate="print"/>
          <a:stretch>
            <a:fillRect/>
          </a:stretch>
        </p:blipFill>
        <p:spPr>
          <a:xfrm>
            <a:off x="5945688" y="1590242"/>
            <a:ext cx="5425857" cy="3343490"/>
          </a:xfrm>
          <a:prstGeom prst="rect">
            <a:avLst/>
          </a:prstGeom>
        </p:spPr>
      </p:pic>
      <p:sp>
        <p:nvSpPr>
          <p:cNvPr id="3" name="TextBox 2">
            <a:extLst>
              <a:ext uri="{FF2B5EF4-FFF2-40B4-BE49-F238E27FC236}">
                <a16:creationId xmlns:a16="http://schemas.microsoft.com/office/drawing/2014/main" xmlns="" id="{9221CA48-B0A0-F483-0957-0FFAB16D161A}"/>
              </a:ext>
            </a:extLst>
          </p:cNvPr>
          <p:cNvSpPr txBox="1"/>
          <p:nvPr/>
        </p:nvSpPr>
        <p:spPr>
          <a:xfrm flipH="1">
            <a:off x="745299" y="893524"/>
            <a:ext cx="5189949" cy="51420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 </a:t>
            </a:r>
            <a:r>
              <a:rPr lang="en-US" sz="2000" dirty="0" err="1"/>
              <a:t>Οι</a:t>
            </a:r>
            <a:r>
              <a:rPr lang="en-US" sz="2000" dirty="0"/>
              <a:t> </a:t>
            </a:r>
            <a:r>
              <a:rPr lang="en-US" sz="2000" dirty="0" err="1"/>
              <a:t>ερευνητές</a:t>
            </a:r>
            <a:r>
              <a:rPr lang="en-US" sz="2000" dirty="0"/>
              <a:t> </a:t>
            </a:r>
            <a:r>
              <a:rPr lang="en-US" sz="2000" dirty="0" err="1"/>
              <a:t>έδειξ</a:t>
            </a:r>
            <a:r>
              <a:rPr lang="en-US" sz="2000" dirty="0"/>
              <a:t>αν </a:t>
            </a:r>
            <a:r>
              <a:rPr lang="en-US" sz="2000" dirty="0" err="1"/>
              <a:t>το</a:t>
            </a:r>
            <a:r>
              <a:rPr lang="en-US" sz="2000" dirty="0"/>
              <a:t> 2015 </a:t>
            </a:r>
            <a:r>
              <a:rPr lang="en-US" sz="2000" dirty="0" err="1"/>
              <a:t>ότι</a:t>
            </a:r>
            <a:r>
              <a:rPr lang="en-US" sz="2000" dirty="0"/>
              <a:t> τα α</a:t>
            </a:r>
            <a:r>
              <a:rPr lang="en-US" sz="2000" dirty="0" err="1"/>
              <a:t>έρι</a:t>
            </a:r>
            <a:r>
              <a:rPr lang="en-US" sz="2000" dirty="0"/>
              <a:t>α </a:t>
            </a:r>
            <a:r>
              <a:rPr lang="en-US" sz="2000" dirty="0" err="1"/>
              <a:t>ρεύμ</a:t>
            </a:r>
            <a:r>
              <a:rPr lang="en-US" sz="2000" dirty="0"/>
              <a:t>ατα </a:t>
            </a:r>
            <a:r>
              <a:rPr lang="en-US" sz="2000" dirty="0" err="1"/>
              <a:t>έχουν</a:t>
            </a:r>
            <a:r>
              <a:rPr lang="en-US" sz="2000" dirty="0"/>
              <a:t> </a:t>
            </a:r>
            <a:r>
              <a:rPr lang="en-US" sz="2000" dirty="0" err="1"/>
              <a:t>ουσι</a:t>
            </a:r>
            <a:r>
              <a:rPr lang="en-US" sz="2000" dirty="0"/>
              <a:t>α</a:t>
            </a:r>
            <a:r>
              <a:rPr lang="en-US" sz="2000" dirty="0" err="1"/>
              <a:t>στικά</a:t>
            </a:r>
            <a:r>
              <a:rPr lang="en-US" sz="2000" dirty="0"/>
              <a:t> επιβρα</a:t>
            </a:r>
            <a:r>
              <a:rPr lang="en-US" sz="2000" dirty="0" err="1"/>
              <a:t>δυνθεί</a:t>
            </a:r>
            <a:r>
              <a:rPr lang="en-US" sz="2000" dirty="0"/>
              <a:t> </a:t>
            </a:r>
            <a:r>
              <a:rPr lang="en-US" sz="2000" dirty="0" err="1"/>
              <a:t>σημ</a:t>
            </a:r>
            <a:r>
              <a:rPr lang="en-US" sz="2000" dirty="0"/>
              <a:t>α</a:t>
            </a:r>
            <a:r>
              <a:rPr lang="en-US" sz="2000" dirty="0" err="1"/>
              <a:t>ντικά</a:t>
            </a:r>
            <a:r>
              <a:rPr lang="en-US" sz="2000" dirty="0"/>
              <a:t> </a:t>
            </a:r>
            <a:r>
              <a:rPr lang="en-US" sz="2000" dirty="0" err="1"/>
              <a:t>τις</a:t>
            </a:r>
            <a:r>
              <a:rPr lang="en-US" sz="2000" dirty="0"/>
              <a:t> </a:t>
            </a:r>
            <a:r>
              <a:rPr lang="en-US" sz="2000" dirty="0" err="1"/>
              <a:t>τελευτ</a:t>
            </a:r>
            <a:r>
              <a:rPr lang="en-US" sz="2000" dirty="0"/>
              <a:t>α</a:t>
            </a:r>
            <a:r>
              <a:rPr lang="en-US" sz="2000" dirty="0" err="1"/>
              <a:t>ίες</a:t>
            </a:r>
            <a:r>
              <a:rPr lang="en-US" sz="2000" dirty="0"/>
              <a:t> </a:t>
            </a:r>
            <a:r>
              <a:rPr lang="en-US" sz="2000" dirty="0" err="1"/>
              <a:t>δεκ</a:t>
            </a:r>
            <a:r>
              <a:rPr lang="en-US" sz="2000" dirty="0"/>
              <a:t>α</a:t>
            </a:r>
            <a:r>
              <a:rPr lang="en-US" sz="2000" dirty="0" err="1"/>
              <a:t>ετίες</a:t>
            </a:r>
            <a:r>
              <a:rPr lang="en-US" sz="2000" dirty="0"/>
              <a:t> . Η α</a:t>
            </a:r>
            <a:r>
              <a:rPr lang="en-US" sz="2000" dirty="0" err="1"/>
              <a:t>ιτί</a:t>
            </a:r>
            <a:r>
              <a:rPr lang="en-US" sz="2000" dirty="0"/>
              <a:t>α </a:t>
            </a:r>
            <a:r>
              <a:rPr lang="en-US" sz="2000" dirty="0" err="1"/>
              <a:t>είν</a:t>
            </a:r>
            <a:r>
              <a:rPr lang="en-US" sz="2000" dirty="0"/>
              <a:t>αι π</a:t>
            </a:r>
            <a:r>
              <a:rPr lang="en-US" sz="2000" dirty="0" err="1"/>
              <a:t>ιθ</a:t>
            </a:r>
            <a:r>
              <a:rPr lang="en-US" sz="2000" dirty="0"/>
              <a:t>α</a:t>
            </a:r>
            <a:r>
              <a:rPr lang="en-US" sz="2000" dirty="0" err="1"/>
              <a:t>νώς</a:t>
            </a:r>
            <a:r>
              <a:rPr lang="en-US" sz="2000" dirty="0"/>
              <a:t> η </a:t>
            </a:r>
            <a:r>
              <a:rPr lang="en-US" sz="2000" dirty="0" err="1"/>
              <a:t>ισχυρή</a:t>
            </a:r>
            <a:r>
              <a:rPr lang="en-US" sz="2000" dirty="0"/>
              <a:t> α</a:t>
            </a:r>
            <a:r>
              <a:rPr lang="en-US" sz="2000" dirty="0" err="1"/>
              <a:t>ύξηση</a:t>
            </a:r>
            <a:r>
              <a:rPr lang="en-US" sz="2000" dirty="0"/>
              <a:t> </a:t>
            </a:r>
            <a:r>
              <a:rPr lang="en-US" sz="2000" dirty="0" err="1"/>
              <a:t>της</a:t>
            </a:r>
            <a:r>
              <a:rPr lang="en-US" sz="2000" dirty="0"/>
              <a:t> </a:t>
            </a:r>
            <a:r>
              <a:rPr lang="en-US" sz="2000" dirty="0" err="1"/>
              <a:t>θερμοκρ</a:t>
            </a:r>
            <a:r>
              <a:rPr lang="en-US" sz="2000" dirty="0"/>
              <a:t>α</a:t>
            </a:r>
            <a:r>
              <a:rPr lang="en-US" sz="2000" dirty="0" err="1"/>
              <a:t>σί</a:t>
            </a:r>
            <a:r>
              <a:rPr lang="en-US" sz="2000" dirty="0"/>
              <a:t>ας </a:t>
            </a:r>
            <a:r>
              <a:rPr lang="en-US" sz="2000" dirty="0" err="1"/>
              <a:t>της</a:t>
            </a:r>
            <a:r>
              <a:rPr lang="en-US" sz="2000" dirty="0"/>
              <a:t> </a:t>
            </a:r>
            <a:r>
              <a:rPr lang="en-US" sz="2000" dirty="0" err="1"/>
              <a:t>Αρκτικής</a:t>
            </a:r>
            <a:r>
              <a:rPr lang="en-US" sz="2000" dirty="0"/>
              <a:t>, κα</a:t>
            </a:r>
            <a:r>
              <a:rPr lang="en-US" sz="2000" dirty="0" err="1"/>
              <a:t>θώς</a:t>
            </a:r>
            <a:r>
              <a:rPr lang="en-US" sz="2000" dirty="0"/>
              <a:t> τα α</a:t>
            </a:r>
            <a:r>
              <a:rPr lang="en-US" sz="2000" dirty="0" err="1"/>
              <a:t>έρι</a:t>
            </a:r>
            <a:r>
              <a:rPr lang="en-US" sz="2000" dirty="0"/>
              <a:t>α </a:t>
            </a:r>
            <a:r>
              <a:rPr lang="en-US" sz="2000" dirty="0" err="1"/>
              <a:t>ρεύμ</a:t>
            </a:r>
            <a:r>
              <a:rPr lang="en-US" sz="2000" dirty="0"/>
              <a:t>ατα </a:t>
            </a:r>
            <a:r>
              <a:rPr lang="en-US" sz="2000" dirty="0" err="1"/>
              <a:t>οδηγούντ</a:t>
            </a:r>
            <a:r>
              <a:rPr lang="en-US" sz="2000" dirty="0"/>
              <a:t>αι από </a:t>
            </a:r>
            <a:r>
              <a:rPr lang="en-US" sz="2000" dirty="0" err="1"/>
              <a:t>την</a:t>
            </a:r>
            <a:r>
              <a:rPr lang="en-US" sz="2000" dirty="0"/>
              <a:t> α</a:t>
            </a:r>
            <a:r>
              <a:rPr lang="en-US" sz="2000" dirty="0" err="1"/>
              <a:t>ντίθεση</a:t>
            </a:r>
            <a:r>
              <a:rPr lang="en-US" sz="2000" dirty="0"/>
              <a:t> </a:t>
            </a:r>
            <a:r>
              <a:rPr lang="en-US" sz="2000" dirty="0" err="1"/>
              <a:t>θερμοκρ</a:t>
            </a:r>
            <a:r>
              <a:rPr lang="en-US" sz="2000" dirty="0"/>
              <a:t>α</a:t>
            </a:r>
            <a:r>
              <a:rPr lang="en-US" sz="2000" dirty="0" err="1"/>
              <a:t>σί</a:t>
            </a:r>
            <a:r>
              <a:rPr lang="en-US" sz="2000" dirty="0"/>
              <a:t>ας </a:t>
            </a:r>
            <a:r>
              <a:rPr lang="en-US" sz="2000" dirty="0" err="1"/>
              <a:t>μετ</a:t>
            </a:r>
            <a:r>
              <a:rPr lang="en-US" sz="2000" dirty="0"/>
              <a:t>α</a:t>
            </a:r>
            <a:r>
              <a:rPr lang="en-US" sz="2000" dirty="0" err="1"/>
              <a:t>ξύ</a:t>
            </a:r>
            <a:r>
              <a:rPr lang="en-US" sz="2000" dirty="0"/>
              <a:t> </a:t>
            </a:r>
            <a:r>
              <a:rPr lang="en-US" sz="2000" dirty="0" err="1"/>
              <a:t>των</a:t>
            </a:r>
            <a:r>
              <a:rPr lang="en-US" sz="2000" dirty="0"/>
              <a:t> </a:t>
            </a:r>
            <a:r>
              <a:rPr lang="en-US" sz="2000" dirty="0" err="1"/>
              <a:t>τρο</a:t>
            </a:r>
            <a:r>
              <a:rPr lang="en-US" sz="2000" dirty="0"/>
              <a:t>π</a:t>
            </a:r>
            <a:r>
              <a:rPr lang="en-US" sz="2000" dirty="0" err="1"/>
              <a:t>ικών</a:t>
            </a:r>
            <a:r>
              <a:rPr lang="en-US" sz="2000" dirty="0"/>
              <a:t> π</a:t>
            </a:r>
            <a:r>
              <a:rPr lang="en-US" sz="2000" dirty="0" err="1"/>
              <a:t>εριοχών</a:t>
            </a:r>
            <a:r>
              <a:rPr lang="en-US" sz="2000" dirty="0"/>
              <a:t> και </a:t>
            </a:r>
            <a:r>
              <a:rPr lang="en-US" sz="2000" dirty="0" err="1"/>
              <a:t>της</a:t>
            </a:r>
            <a:r>
              <a:rPr lang="en-US" sz="2000" dirty="0"/>
              <a:t> </a:t>
            </a:r>
            <a:r>
              <a:rPr lang="en-US" sz="2000" dirty="0" err="1"/>
              <a:t>Αρκτικής</a:t>
            </a:r>
            <a:r>
              <a:rPr lang="en-US" sz="2000" dirty="0"/>
              <a:t>. Επ</a:t>
            </a:r>
            <a:r>
              <a:rPr lang="en-US" sz="2000" dirty="0" err="1"/>
              <a:t>ειδή</a:t>
            </a:r>
            <a:r>
              <a:rPr lang="en-US" sz="2000" dirty="0"/>
              <a:t> α</a:t>
            </a:r>
            <a:r>
              <a:rPr lang="en-US" sz="2000" dirty="0" err="1"/>
              <a:t>υτή</a:t>
            </a:r>
            <a:r>
              <a:rPr lang="en-US" sz="2000" dirty="0"/>
              <a:t> η </a:t>
            </a:r>
            <a:r>
              <a:rPr lang="en-US" sz="2000" dirty="0" err="1"/>
              <a:t>δι</a:t>
            </a:r>
            <a:r>
              <a:rPr lang="en-US" sz="2000" dirty="0"/>
              <a:t>α</a:t>
            </a:r>
            <a:r>
              <a:rPr lang="en-US" sz="2000" dirty="0" err="1"/>
              <a:t>φορά</a:t>
            </a:r>
            <a:r>
              <a:rPr lang="en-US" sz="2000" dirty="0"/>
              <a:t> </a:t>
            </a:r>
            <a:r>
              <a:rPr lang="en-US" sz="2000" dirty="0" err="1"/>
              <a:t>θερμοκρ</a:t>
            </a:r>
            <a:r>
              <a:rPr lang="en-US" sz="2000" dirty="0"/>
              <a:t>α</a:t>
            </a:r>
            <a:r>
              <a:rPr lang="en-US" sz="2000" dirty="0" err="1"/>
              <a:t>σί</a:t>
            </a:r>
            <a:r>
              <a:rPr lang="en-US" sz="2000" dirty="0"/>
              <a:t>ας </a:t>
            </a:r>
            <a:r>
              <a:rPr lang="en-US" sz="2000" dirty="0" err="1"/>
              <a:t>γίνετ</a:t>
            </a:r>
            <a:r>
              <a:rPr lang="en-US" sz="2000" dirty="0"/>
              <a:t>αι </a:t>
            </a:r>
            <a:r>
              <a:rPr lang="en-US" sz="2000" dirty="0" err="1"/>
              <a:t>όλο</a:t>
            </a:r>
            <a:r>
              <a:rPr lang="en-US" sz="2000" dirty="0"/>
              <a:t> και </a:t>
            </a:r>
            <a:r>
              <a:rPr lang="en-US" sz="2000" dirty="0" err="1"/>
              <a:t>μικρότερη</a:t>
            </a:r>
            <a:r>
              <a:rPr lang="en-US" sz="2000" dirty="0"/>
              <a:t>, τα α</a:t>
            </a:r>
            <a:r>
              <a:rPr lang="en-US" sz="2000" dirty="0" err="1"/>
              <a:t>έρι</a:t>
            </a:r>
            <a:r>
              <a:rPr lang="en-US" sz="2000" dirty="0"/>
              <a:t>α </a:t>
            </a:r>
            <a:r>
              <a:rPr lang="en-US" sz="2000" dirty="0" err="1"/>
              <a:t>ρεύμ</a:t>
            </a:r>
            <a:r>
              <a:rPr lang="en-US" sz="2000" dirty="0"/>
              <a:t>ατα </a:t>
            </a:r>
            <a:r>
              <a:rPr lang="en-US" sz="2000" dirty="0" err="1"/>
              <a:t>εξ</a:t>
            </a:r>
            <a:r>
              <a:rPr lang="en-US" sz="2000" dirty="0"/>
              <a:t>α</a:t>
            </a:r>
            <a:r>
              <a:rPr lang="en-US" sz="2000" dirty="0" err="1"/>
              <a:t>σθενούν</a:t>
            </a:r>
            <a:r>
              <a:rPr lang="en-US" sz="2000" dirty="0"/>
              <a:t> και </a:t>
            </a:r>
            <a:r>
              <a:rPr lang="en-US" sz="2000" dirty="0" err="1"/>
              <a:t>γίνοντ</a:t>
            </a:r>
            <a:r>
              <a:rPr lang="en-US" sz="2000" dirty="0"/>
              <a:t>αι </a:t>
            </a:r>
            <a:r>
              <a:rPr lang="en-US" sz="2000" dirty="0" err="1"/>
              <a:t>λιγότερο</a:t>
            </a:r>
            <a:r>
              <a:rPr lang="en-US" sz="2000" dirty="0"/>
              <a:t> </a:t>
            </a:r>
            <a:r>
              <a:rPr lang="en-US" sz="2000" dirty="0" err="1"/>
              <a:t>στ</a:t>
            </a:r>
            <a:r>
              <a:rPr lang="en-US" sz="2000" dirty="0"/>
              <a:t>α</a:t>
            </a:r>
            <a:r>
              <a:rPr lang="en-US" sz="2000" dirty="0" err="1"/>
              <a:t>θερά</a:t>
            </a:r>
            <a:r>
              <a:rPr lang="en-US" sz="2000" dirty="0"/>
              <a:t>.</a:t>
            </a:r>
          </a:p>
          <a:p>
            <a:r>
              <a:rPr lang="en-US" sz="2000" dirty="0"/>
              <a:t>Η α</a:t>
            </a:r>
            <a:r>
              <a:rPr lang="en-US" sz="2000" dirty="0" err="1"/>
              <a:t>σθενέστερη</a:t>
            </a:r>
            <a:r>
              <a:rPr lang="en-US" sz="2000" dirty="0"/>
              <a:t> </a:t>
            </a:r>
            <a:r>
              <a:rPr lang="en-US" sz="2000" dirty="0" err="1"/>
              <a:t>κυκλοφορί</a:t>
            </a:r>
            <a:r>
              <a:rPr lang="en-US" sz="2000" dirty="0"/>
              <a:t>α </a:t>
            </a:r>
            <a:r>
              <a:rPr lang="en-US" sz="2000" dirty="0" err="1"/>
              <a:t>των</a:t>
            </a:r>
            <a:r>
              <a:rPr lang="en-US" sz="2000" dirty="0"/>
              <a:t> α</a:t>
            </a:r>
            <a:r>
              <a:rPr lang="en-US" sz="2000" dirty="0" err="1"/>
              <a:t>ερίων</a:t>
            </a:r>
            <a:r>
              <a:rPr lang="en-US" sz="2000" dirty="0"/>
              <a:t> </a:t>
            </a:r>
            <a:r>
              <a:rPr lang="en-US" sz="2000" dirty="0" err="1"/>
              <a:t>ρευμάτων</a:t>
            </a:r>
            <a:r>
              <a:rPr lang="en-US" sz="2000" dirty="0"/>
              <a:t> </a:t>
            </a:r>
            <a:r>
              <a:rPr lang="en-US" sz="2000" dirty="0" err="1"/>
              <a:t>το</a:t>
            </a:r>
            <a:r>
              <a:rPr lang="en-US" sz="2000" dirty="0"/>
              <a:t> κα</a:t>
            </a:r>
            <a:r>
              <a:rPr lang="en-US" sz="2000" dirty="0" err="1"/>
              <a:t>λοκ</a:t>
            </a:r>
            <a:r>
              <a:rPr lang="en-US" sz="2000" dirty="0"/>
              <a:t>α</a:t>
            </a:r>
            <a:r>
              <a:rPr lang="en-US" sz="2000" dirty="0" err="1"/>
              <a:t>ίρι</a:t>
            </a:r>
            <a:r>
              <a:rPr lang="en-US" sz="2000" dirty="0"/>
              <a:t> </a:t>
            </a:r>
            <a:r>
              <a:rPr lang="en-US" sz="2000" dirty="0" err="1"/>
              <a:t>σημ</a:t>
            </a:r>
            <a:r>
              <a:rPr lang="en-US" sz="2000" dirty="0"/>
              <a:t>α</a:t>
            </a:r>
            <a:r>
              <a:rPr lang="en-US" sz="2000" dirty="0" err="1"/>
              <a:t>ίνει</a:t>
            </a:r>
            <a:r>
              <a:rPr lang="en-US" sz="2000" dirty="0"/>
              <a:t> </a:t>
            </a:r>
            <a:r>
              <a:rPr lang="en-US" sz="2000" dirty="0" err="1"/>
              <a:t>λιγότερες</a:t>
            </a:r>
            <a:r>
              <a:rPr lang="en-US" sz="2000" dirty="0"/>
              <a:t> α</a:t>
            </a:r>
            <a:r>
              <a:rPr lang="en-US" sz="2000" dirty="0" err="1"/>
              <a:t>λλ</a:t>
            </a:r>
            <a:r>
              <a:rPr lang="en-US" sz="2000" dirty="0"/>
              <a:t>α</a:t>
            </a:r>
            <a:r>
              <a:rPr lang="en-US" sz="2000" dirty="0" err="1"/>
              <a:t>γές</a:t>
            </a:r>
            <a:r>
              <a:rPr lang="en-US" sz="2000" dirty="0"/>
              <a:t> </a:t>
            </a:r>
            <a:r>
              <a:rPr lang="en-US" sz="2000" dirty="0" err="1"/>
              <a:t>του</a:t>
            </a:r>
            <a:r>
              <a:rPr lang="en-US" sz="2000" dirty="0"/>
              <a:t> κα</a:t>
            </a:r>
            <a:r>
              <a:rPr lang="en-US" sz="2000" dirty="0" err="1"/>
              <a:t>ιρού</a:t>
            </a:r>
            <a:r>
              <a:rPr lang="en-US" sz="2000" dirty="0"/>
              <a:t>. </a:t>
            </a:r>
            <a:r>
              <a:rPr lang="en-US" sz="2000" dirty="0" err="1"/>
              <a:t>Αλλά</a:t>
            </a:r>
            <a:r>
              <a:rPr lang="en-US" sz="2000" dirty="0"/>
              <a:t> η α</a:t>
            </a:r>
            <a:r>
              <a:rPr lang="en-US" sz="2000" dirty="0" err="1"/>
              <a:t>τμόσφ</a:t>
            </a:r>
            <a:r>
              <a:rPr lang="en-US" sz="2000" dirty="0"/>
              <a:t>α</a:t>
            </a:r>
            <a:r>
              <a:rPr lang="en-US" sz="2000" dirty="0" err="1"/>
              <a:t>ιρ</a:t>
            </a:r>
            <a:r>
              <a:rPr lang="en-US" sz="2000" dirty="0"/>
              <a:t>α </a:t>
            </a:r>
            <a:r>
              <a:rPr lang="en-US" sz="2000" dirty="0" err="1"/>
              <a:t>δεν</a:t>
            </a:r>
            <a:r>
              <a:rPr lang="en-US" sz="2000" dirty="0"/>
              <a:t> </a:t>
            </a:r>
            <a:r>
              <a:rPr lang="en-US" sz="2000" dirty="0" err="1"/>
              <a:t>είν</a:t>
            </a:r>
            <a:r>
              <a:rPr lang="en-US" sz="2000" dirty="0"/>
              <a:t>αι ο </a:t>
            </a:r>
            <a:r>
              <a:rPr lang="en-US" sz="2000" dirty="0" err="1"/>
              <a:t>μόνος</a:t>
            </a:r>
            <a:r>
              <a:rPr lang="en-US" sz="2000" dirty="0"/>
              <a:t> πα</a:t>
            </a:r>
            <a:r>
              <a:rPr lang="en-US" sz="2000" dirty="0" err="1"/>
              <a:t>ράγοντ</a:t>
            </a:r>
            <a:r>
              <a:rPr lang="en-US" sz="2000" dirty="0"/>
              <a:t>ας π</a:t>
            </a:r>
            <a:r>
              <a:rPr lang="en-US" sz="2000" dirty="0" err="1"/>
              <a:t>ου</a:t>
            </a:r>
            <a:r>
              <a:rPr lang="en-US" sz="2000" dirty="0"/>
              <a:t> μπ</a:t>
            </a:r>
            <a:r>
              <a:rPr lang="en-US" sz="2000" dirty="0" err="1"/>
              <a:t>ορεί</a:t>
            </a:r>
            <a:r>
              <a:rPr lang="en-US" sz="2000" dirty="0"/>
              <a:t> να α</a:t>
            </a:r>
            <a:r>
              <a:rPr lang="en-US" sz="2000" dirty="0" err="1"/>
              <a:t>λλάξει</a:t>
            </a:r>
            <a:r>
              <a:rPr lang="en-US" sz="2000" dirty="0"/>
              <a:t> </a:t>
            </a:r>
            <a:r>
              <a:rPr lang="en-US" sz="2000" dirty="0" err="1"/>
              <a:t>τη</a:t>
            </a:r>
            <a:r>
              <a:rPr lang="en-US" sz="2000" dirty="0"/>
              <a:t> </a:t>
            </a:r>
            <a:r>
              <a:rPr lang="en-US" sz="2000" dirty="0" err="1"/>
              <a:t>δυν</a:t>
            </a:r>
            <a:r>
              <a:rPr lang="en-US" sz="2000" dirty="0"/>
              <a:t>α</a:t>
            </a:r>
            <a:r>
              <a:rPr lang="en-US" sz="2000" dirty="0" err="1"/>
              <a:t>μική</a:t>
            </a:r>
            <a:r>
              <a:rPr lang="en-US" sz="2000" dirty="0"/>
              <a:t> </a:t>
            </a:r>
            <a:r>
              <a:rPr lang="en-US" sz="2000" dirty="0" err="1"/>
              <a:t>του</a:t>
            </a:r>
            <a:r>
              <a:rPr lang="en-US" sz="2000" dirty="0"/>
              <a:t> κα</a:t>
            </a:r>
            <a:r>
              <a:rPr lang="en-US" sz="2000" dirty="0" err="1"/>
              <a:t>ιρού</a:t>
            </a:r>
            <a:r>
              <a:rPr lang="en-US" sz="2000" dirty="0"/>
              <a:t>. Η </a:t>
            </a:r>
            <a:r>
              <a:rPr lang="en-US" sz="2000" dirty="0" err="1"/>
              <a:t>κυκλοφορί</a:t>
            </a:r>
            <a:r>
              <a:rPr lang="en-US" sz="2000" dirty="0"/>
              <a:t>α </a:t>
            </a:r>
            <a:r>
              <a:rPr lang="en-US" sz="2000" dirty="0" err="1"/>
              <a:t>ρευμάτων</a:t>
            </a:r>
            <a:r>
              <a:rPr lang="en-US" sz="2000" dirty="0"/>
              <a:t> </a:t>
            </a:r>
            <a:r>
              <a:rPr lang="en-US" sz="2000" dirty="0" err="1"/>
              <a:t>των</a:t>
            </a:r>
            <a:r>
              <a:rPr lang="en-US" sz="2000" dirty="0"/>
              <a:t> </a:t>
            </a:r>
            <a:r>
              <a:rPr lang="en-US" sz="2000" dirty="0" err="1"/>
              <a:t>ωκε</a:t>
            </a:r>
            <a:r>
              <a:rPr lang="en-US" sz="2000" dirty="0"/>
              <a:t>α</a:t>
            </a:r>
            <a:r>
              <a:rPr lang="en-US" sz="2000" dirty="0" err="1"/>
              <a:t>νών</a:t>
            </a:r>
            <a:r>
              <a:rPr lang="en-US" sz="2000" dirty="0"/>
              <a:t> μπ</a:t>
            </a:r>
            <a:r>
              <a:rPr lang="en-US" sz="2000" dirty="0" err="1"/>
              <a:t>ορεί</a:t>
            </a:r>
            <a:r>
              <a:rPr lang="en-US" sz="2000" dirty="0"/>
              <a:t> επ</a:t>
            </a:r>
            <a:r>
              <a:rPr lang="en-US" sz="2000" dirty="0" err="1"/>
              <a:t>ίσης</a:t>
            </a:r>
            <a:r>
              <a:rPr lang="en-US" sz="2000" dirty="0"/>
              <a:t> να </a:t>
            </a:r>
            <a:r>
              <a:rPr lang="en-US" sz="2000" dirty="0" err="1"/>
              <a:t>έχει</a:t>
            </a:r>
            <a:r>
              <a:rPr lang="en-US" sz="2000" dirty="0"/>
              <a:t> </a:t>
            </a:r>
            <a:r>
              <a:rPr lang="en-US" sz="2000" dirty="0" err="1"/>
              <a:t>δι</a:t>
            </a:r>
            <a:r>
              <a:rPr lang="en-US" sz="2000" dirty="0"/>
              <a:t>α</a:t>
            </a:r>
            <a:r>
              <a:rPr lang="en-US" sz="2000" dirty="0" err="1"/>
              <a:t>δρ</a:t>
            </a:r>
            <a:r>
              <a:rPr lang="en-US" sz="2000" dirty="0"/>
              <a:t>αμα</a:t>
            </a:r>
            <a:r>
              <a:rPr lang="en-US" sz="2000" dirty="0" err="1"/>
              <a:t>τίσει</a:t>
            </a:r>
            <a:r>
              <a:rPr lang="en-US" sz="2000" dirty="0"/>
              <a:t> </a:t>
            </a:r>
            <a:r>
              <a:rPr lang="en-US" sz="2000" dirty="0" err="1"/>
              <a:t>κά</a:t>
            </a:r>
            <a:r>
              <a:rPr lang="en-US" sz="2000" dirty="0"/>
              <a:t>π</a:t>
            </a:r>
            <a:r>
              <a:rPr lang="en-US" sz="2000" dirty="0" err="1"/>
              <a:t>οιο</a:t>
            </a:r>
            <a:r>
              <a:rPr lang="en-US" sz="2000" dirty="0"/>
              <a:t> </a:t>
            </a:r>
            <a:r>
              <a:rPr lang="en-US" sz="2000" dirty="0" err="1"/>
              <a:t>ρόλο</a:t>
            </a:r>
            <a:r>
              <a:rPr lang="en-US" sz="2000" dirty="0"/>
              <a:t>, </a:t>
            </a:r>
            <a:r>
              <a:rPr lang="en-US" sz="2000" dirty="0" err="1"/>
              <a:t>ιδίως</a:t>
            </a:r>
            <a:r>
              <a:rPr lang="en-US" sz="2000" dirty="0"/>
              <a:t> </a:t>
            </a:r>
            <a:r>
              <a:rPr lang="en-US" sz="2000" dirty="0" err="1"/>
              <a:t>στο</a:t>
            </a:r>
            <a:r>
              <a:rPr lang="en-US" sz="2000" dirty="0"/>
              <a:t> </a:t>
            </a:r>
            <a:r>
              <a:rPr lang="en-US" sz="2000" dirty="0" err="1"/>
              <a:t>Σύστημ</a:t>
            </a:r>
            <a:r>
              <a:rPr lang="en-US" sz="2000" dirty="0"/>
              <a:t>α </a:t>
            </a:r>
            <a:r>
              <a:rPr lang="en-US" sz="2000" dirty="0" err="1"/>
              <a:t>του</a:t>
            </a:r>
            <a:r>
              <a:rPr lang="en-US" sz="2000" dirty="0"/>
              <a:t> Gulf Stream.</a:t>
            </a:r>
          </a:p>
        </p:txBody>
      </p:sp>
    </p:spTree>
    <p:extLst>
      <p:ext uri="{BB962C8B-B14F-4D97-AF65-F5344CB8AC3E}">
        <p14:creationId xmlns:p14="http://schemas.microsoft.com/office/powerpoint/2010/main" xmlns="" val="271076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41FE9EC-55E5-BAFE-7400-88B805A8E280}"/>
              </a:ext>
            </a:extLst>
          </p:cNvPr>
          <p:cNvSpPr>
            <a:spLocks noGrp="1"/>
          </p:cNvSpPr>
          <p:nvPr>
            <p:ph type="title"/>
          </p:nvPr>
        </p:nvSpPr>
        <p:spPr>
          <a:xfrm>
            <a:off x="1368471" y="815119"/>
            <a:ext cx="9914346" cy="1690085"/>
          </a:xfrm>
        </p:spPr>
        <p:txBody>
          <a:bodyPr>
            <a:normAutofit/>
          </a:bodyPr>
          <a:lstStyle/>
          <a:p>
            <a:pPr algn="l">
              <a:spcBef>
                <a:spcPct val="20000"/>
              </a:spcBef>
              <a:spcAft>
                <a:spcPts val="600"/>
              </a:spcAft>
            </a:pPr>
            <a:r>
              <a:rPr lang="el-GR" dirty="0">
                <a:ea typeface="+mj-lt"/>
                <a:cs typeface="+mj-lt"/>
              </a:rPr>
              <a:t>Να είμαστε προετοιμασμένοι για δυσάρεστες εκπλήξεις</a:t>
            </a:r>
            <a:endParaRPr lang="el-GR" dirty="0"/>
          </a:p>
        </p:txBody>
      </p:sp>
      <p:sp>
        <p:nvSpPr>
          <p:cNvPr id="3" name="Θέση περιεχομένου 2">
            <a:extLst>
              <a:ext uri="{FF2B5EF4-FFF2-40B4-BE49-F238E27FC236}">
                <a16:creationId xmlns:a16="http://schemas.microsoft.com/office/drawing/2014/main" xmlns="" id="{9E3DCFD4-8A84-FEBB-98C3-6A45F6B6877A}"/>
              </a:ext>
            </a:extLst>
          </p:cNvPr>
          <p:cNvSpPr>
            <a:spLocks noGrp="1"/>
          </p:cNvSpPr>
          <p:nvPr>
            <p:ph idx="1"/>
          </p:nvPr>
        </p:nvSpPr>
        <p:spPr>
          <a:xfrm>
            <a:off x="856991" y="2452549"/>
            <a:ext cx="10091798" cy="3632086"/>
          </a:xfrm>
        </p:spPr>
        <p:txBody>
          <a:bodyPr>
            <a:normAutofit lnSpcReduction="10000"/>
          </a:bodyPr>
          <a:lstStyle/>
          <a:p>
            <a:pPr marL="342900" indent="-342900">
              <a:buSzPct val="114999"/>
            </a:pPr>
            <a:r>
              <a:rPr lang="el-GR" dirty="0">
                <a:ea typeface="+mn-lt"/>
                <a:cs typeface="+mn-lt"/>
              </a:rPr>
              <a:t>Η πραγματικότητα της υπερθέρμανσης του πλανήτη πλησιάζει πολύ γρήγορα και δεν αποτελεί πλέον ζήτημα για τις μελλοντικές γενιές. Η αλλαγή του κλίματος δεν σημαίνει μόνο ότι τα πάντα θερμαίνονται σταδιακά: Αλλάζει επίσης τις κυριότερες αέριες κυκλοφορίες της ατμόσφαιρας και τα ρεύματα των ωκεανών μας.</a:t>
            </a:r>
            <a:endParaRPr lang="el-GR" dirty="0"/>
          </a:p>
          <a:p>
            <a:pPr marL="342900" indent="-342900"/>
            <a:r>
              <a:rPr lang="el-GR" dirty="0">
                <a:ea typeface="+mn-lt"/>
                <a:cs typeface="+mn-lt"/>
              </a:rPr>
              <a:t>Αυτό κάνει τον καιρό όλο και πιο περίεργο και απρόβλεπτο. Η πραγματικότητα της υπερθέρμανσης του πλανήτη πλησιάζει γρήγορα και δεν αποτελεί πλέον ζήτημα για τις μελλοντικές γενιές. Θα πρέπει να προετοιμαστούμε για πιο δυσάρεστες εκπλήξεις τα επόμενα χρόνια και πρέπει να μειώσουμε επειγόντως τις εκπομπές για να αποφύγουμε την περαιτέρω αποσταθεροποίηση του κλιματικού μας συστήματος».</a:t>
            </a:r>
            <a:endParaRPr lang="el-GR" dirty="0"/>
          </a:p>
        </p:txBody>
      </p:sp>
    </p:spTree>
    <p:extLst>
      <p:ext uri="{BB962C8B-B14F-4D97-AF65-F5344CB8AC3E}">
        <p14:creationId xmlns:p14="http://schemas.microsoft.com/office/powerpoint/2010/main" xmlns="" val="4586261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16</TotalTime>
  <Words>575</Words>
  <Application>Microsoft Office PowerPoint</Application>
  <PresentationFormat>Προσαρμογή</PresentationFormat>
  <Paragraphs>25</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Organic</vt:lpstr>
      <vt:lpstr>Καιρικά φαινόμενα</vt:lpstr>
      <vt:lpstr>Τα ακραία καιρικά φαινόμενα δεν είναι τυχαία</vt:lpstr>
      <vt:lpstr>Ελλάδα, Σκανδιναβία, Σιβηρία υπέφεραν από ξηρασία και πυρκαγιές</vt:lpstr>
      <vt:lpstr>Διαφάνεια 4</vt:lpstr>
      <vt:lpstr>       Η δυναμική του καιρού αλλάζει </vt:lpstr>
      <vt:lpstr>         Σταθερή αύξηση της θερμοκρασίας από το 1980 </vt:lpstr>
      <vt:lpstr>   </vt:lpstr>
      <vt:lpstr>Διαφάνεια 8</vt:lpstr>
      <vt:lpstr>Να είμαστε προετοιμασμένοι για δυσάρεστες εκπλήξεις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user</cp:lastModifiedBy>
  <cp:revision>210</cp:revision>
  <dcterms:created xsi:type="dcterms:W3CDTF">2022-05-18T14:19:31Z</dcterms:created>
  <dcterms:modified xsi:type="dcterms:W3CDTF">2022-06-09T07:08:54Z</dcterms:modified>
</cp:coreProperties>
</file>